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1d60d551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2" name="Google Shape;82;g311d60d5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0184f3fae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0184f3fa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70184f3fae_0_14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184f3fae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184f3fa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70184f3fae_0_16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184f3fae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184f3fa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70184f3fae_0_17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24c9ccf9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024c9cc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024c9ccf9_0_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024c9ccf9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024c9ccf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7024c9ccf9_0_3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89178fd85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20" name="Google Shape;220;g889178fd8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0184f3fa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0184f3f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70184f3fae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184f3fa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184f3fa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70184f3fae_0_2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0184f3fae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0184f3fa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70184f3fae_0_2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0184f3fae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0184f3f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70184f3fae_0_3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0184f3fae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0184f3fa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70184f3fae_0_4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0184f3fae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0184f3fa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70184f3fae_0_5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0184f3fae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0184f3fa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70184f3fae_0_6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0184f3fae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0184f3fa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70184f3fae_0_7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f4a625176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f4a62517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6f4a625176_0_7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0184f3fae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0184f3fa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70184f3fae_0_5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0184f3fa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70184f3fae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0184f3fa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70184f3fae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0184f3fae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0184f3fa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70184f3fae_0_9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0184f3fae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0184f3fa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70184f3fae_0_10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0184f3fae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0184f3fa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70184f3fae_0_10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d53feb577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391" name="Google Shape;391;g9d53feb57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d53feb577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d53feb57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9d53feb577_1_1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d53feb577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9d53feb57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9d53feb577_1_2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d53feb577_1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d53feb57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9d53feb577_1_4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9d53feb577_1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9d53feb57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9d53feb577_1_4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d53feb577_1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9d53feb57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9d53feb577_1_3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0d942cbe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0d942cb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90d942cbe1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0ad7ba9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00ad7ba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700ad7ba99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0184f3fae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0184f3f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70184f3fae_0_1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184f3fae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184f3fa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70184f3fae_0_12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184f3fae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184f3fa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70184f3fae_0_13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56946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371600" y="19144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457200" y="1200150"/>
            <a:ext cx="40386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4648200" y="1200150"/>
            <a:ext cx="40386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11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1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2;p3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Google Shape;26;p4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0" y="4901147"/>
            <a:ext cx="9144000" cy="6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5"/>
          <p:cNvSpPr txBox="1"/>
          <p:nvPr/>
        </p:nvSpPr>
        <p:spPr>
          <a:xfrm>
            <a:off x="1666800" y="4907150"/>
            <a:ext cx="5810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CS 432/532 - Web Science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-nc-sa/3.0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ephi.org/users/supported-graph-formats/graphml-format/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ephi.org/users/supported-graph-formats/graphviz-dot-format/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networkx.github.io/documentation/stable/reference/readwrite/json_graph.html" TargetMode="External"/><Relationship Id="rId4" Type="http://schemas.openxmlformats.org/officeDocument/2006/relationships/hyperlink" Target="https://www.d3-graph-gallery.com/graph/network_data_format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Force-directed_graph_draw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creativecommons.org/licenses/by-nc-sa/3.0/" TargetMode="External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ephi.org" TargetMode="External"/><Relationship Id="rId4" Type="http://schemas.openxmlformats.org/officeDocument/2006/relationships/hyperlink" Target="https://www.graphviz.org" TargetMode="External"/><Relationship Id="rId5" Type="http://schemas.openxmlformats.org/officeDocument/2006/relationships/hyperlink" Target="https://www.smrfoundation.org/nodexl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hyperlink" Target="https://gephi.or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hyperlink" Target="https://www.graphviz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://xkcd.com/1273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s://www.smrfoundation.org/nodexl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gephi/gephi/wiki/Datasets" TargetMode="External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networkx.github.com/" TargetMode="External"/><Relationship Id="rId4" Type="http://schemas.openxmlformats.org/officeDocument/2006/relationships/hyperlink" Target="http://igraph.org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hyperlink" Target="https://networkx.github.io/documentation/stable/index.html" TargetMode="External"/><Relationship Id="rId5" Type="http://schemas.openxmlformats.org/officeDocument/2006/relationships/hyperlink" Target="https://python-graph-gallery.com/network-chart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igraph.org/python/#docs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oviegalaxies.com/movies/view/833/top-gun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3js.org/" TargetMode="External"/><Relationship Id="rId4" Type="http://schemas.openxmlformats.org/officeDocument/2006/relationships/hyperlink" Target="http://arborjs.org" TargetMode="External"/><Relationship Id="rId5" Type="http://schemas.openxmlformats.org/officeDocument/2006/relationships/hyperlink" Target="https://js.cytoscape.org" TargetMode="External"/><Relationship Id="rId6" Type="http://schemas.openxmlformats.org/officeDocument/2006/relationships/hyperlink" Target="http://sigmajs.or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hyperlink" Target="https://d3js.or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hyperlink" Target="http://arborjs.org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hyperlink" Target="https://js.cytoscape.or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hyperlink" Target="http://sigmajs.org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reativecommons.org/licenses/by-nc-sa/3.0/" TargetMode="External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d3-graph-gallery.com/network.html" TargetMode="External"/><Relationship Id="rId4" Type="http://schemas.openxmlformats.org/officeDocument/2006/relationships/hyperlink" Target="https://github.com/d3/d3-forc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observablehq.com/@jkeohan/intro-to-forced-layouts" TargetMode="External"/><Relationship Id="rId4" Type="http://schemas.openxmlformats.org/officeDocument/2006/relationships/hyperlink" Target="https://medium.com/ninjaconcept/interactive-dynamic-force-directed-graphs-with-d3-da720c6d7811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hyperlink" Target="https://go.oreilly.com/old-dominion-university/library/view/interactive-data-visualization/9781491921296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hyperlink" Target="https://www.brendangriffen.com/post/wikipedia-thinkers/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en.wikipedia.org/wiki/Ren%C3%A9_Descartes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observablehq.com/@uwdata/introduction-to-d3" TargetMode="External"/><Relationship Id="rId4" Type="http://schemas.openxmlformats.org/officeDocument/2006/relationships/hyperlink" Target="https://bl.ocks.org/mbostock" TargetMode="External"/><Relationship Id="rId5" Type="http://schemas.openxmlformats.org/officeDocument/2006/relationships/hyperlink" Target="https://observablehq.com/@mbostock" TargetMode="External"/><Relationship Id="rId6" Type="http://schemas.openxmlformats.org/officeDocument/2006/relationships/hyperlink" Target="https://observablehq.com/@d3/gallery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edium.com/hci-design-at-uw/information-wars-a-window-into-the-alternative-media-ecosystem-a1347f32fd8f" TargetMode="External"/><Relationship Id="rId4" Type="http://schemas.openxmlformats.org/officeDocument/2006/relationships/hyperlink" Target="https://medium.com/hci-design-at-uw/information-wars-a-window-into-the-alternative-media-ecosystem-a1347f32fd8f" TargetMode="External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ephi.org/users/supported-graph-formats/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ephi.org/gexf/format/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ephi.org/users/supported-graph-formats/gml-format/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395663"/>
            <a:ext cx="77724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Science: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Visualizing Social Networks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(Part 1 - Graph Drawing and Layouts)</a:t>
            </a:r>
            <a:endParaRPr b="1"/>
          </a:p>
        </p:txBody>
      </p:sp>
      <p:sp>
        <p:nvSpPr>
          <p:cNvPr id="85" name="Google Shape;85;p13"/>
          <p:cNvSpPr txBox="1"/>
          <p:nvPr/>
        </p:nvSpPr>
        <p:spPr>
          <a:xfrm>
            <a:off x="1371600" y="2394300"/>
            <a:ext cx="6400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00100" y="4576765"/>
            <a:ext cx="7543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i="0" lang="en-US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3.0 Unported License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tive Commons License" id="87" name="Google Shape;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900" y="4381500"/>
            <a:ext cx="628650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255400" y="3936588"/>
            <a:ext cx="87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Permission has been granted to use these slides from Frank McCown, Michael L. Nelson, Alexander Nwala, Michele C. Weigle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GraphML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256350" y="4578600"/>
            <a:ext cx="54921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GraphML Format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457200" y="1200150"/>
            <a:ext cx="8229600" cy="14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100"/>
              <a:t>The GraphML file format uses </a:t>
            </a:r>
            <a:r>
              <a:rPr lang="en-US" sz="2100">
                <a:latin typeface="Consolas"/>
                <a:ea typeface="Consolas"/>
                <a:cs typeface="Consolas"/>
                <a:sym typeface="Consolas"/>
              </a:rPr>
              <a:t>.graphml</a:t>
            </a:r>
            <a:r>
              <a:rPr lang="en-US" sz="2100"/>
              <a:t> extension and is XML structured. It supports attributes for nodes and edges, hierarchical graphs and benefits from a flexible architecture. This format is supported by NodeXL, Sonivis, GUESS and NetworkX.</a:t>
            </a:r>
            <a:endParaRPr sz="2100"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525" y="2685825"/>
            <a:ext cx="4269974" cy="19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GraphViz DOT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78825" y="4603750"/>
            <a:ext cx="54921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GraphViz DOT Format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457200" y="1200150"/>
            <a:ext cx="82296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100"/>
              <a:t>DOT is the text file format of the suite GraphViz. It has a human-readable syntax that describes network data, including subgraphs and elements appearances (i.e. color, width, label). NetworkX, Tulip or ZGRViewer can import DOT files as well.</a:t>
            </a:r>
            <a:endParaRPr sz="2100"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0000" y="2913731"/>
            <a:ext cx="3477187" cy="136661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457200" y="205969"/>
            <a:ext cx="44979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167575" y="4608950"/>
            <a:ext cx="85302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JSON — NetworkX 2.5 documentation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457200" y="1200150"/>
            <a:ext cx="4139400" cy="19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100"/>
              <a:t>JSON is the preferred file format for JavaScript-based tools, such as d3.js.  </a:t>
            </a:r>
            <a:endParaRPr sz="21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100"/>
              <a:t>The Python library NetworkX can write out JSON.</a:t>
            </a:r>
            <a:endParaRPr sz="2100"/>
          </a:p>
        </p:txBody>
      </p:sp>
      <p:sp>
        <p:nvSpPr>
          <p:cNvPr id="194" name="Google Shape;194;p24"/>
          <p:cNvSpPr txBox="1"/>
          <p:nvPr/>
        </p:nvSpPr>
        <p:spPr>
          <a:xfrm>
            <a:off x="5207675" y="73350"/>
            <a:ext cx="3789600" cy="477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{ nodes: [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name: "Adam"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name: "Bob"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name: "Carrie"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name: "Donovan"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name: "Edward"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name: "Felicity"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name: "George"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name: "Hannah"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name: "Iris"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name: "Jerry"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],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links: [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0, target: 1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0, target: 2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0, target: 3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0, target: 4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1, target: 5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2, target: 5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2, target: 5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3, target: 4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5, target: 8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5, target: 9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6, target: 7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7, target: 8 },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    { source: 8, target: 9 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    ]}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19500" y="3490625"/>
            <a:ext cx="4945500" cy="60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"</a:t>
            </a:r>
            <a:r>
              <a:rPr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Data preparation with R for networks in d3.js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has R code to convert from adjacency matrix, edge list, and edge and node lists to JSON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Layouts</a:t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457200" y="1200150"/>
            <a:ext cx="4600500" cy="3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4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Circular - nodes are placed on a circle at even spacings</a:t>
            </a:r>
            <a:endParaRPr sz="26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93700" lvl="0" marL="457200" rtl="0" algn="l">
              <a:spcBef>
                <a:spcPts val="64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Force-directed - uses a physics simulator to emulate gravity and force which can be applied to elements</a:t>
            </a:r>
            <a:endParaRPr sz="26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93700" lvl="0" marL="457200" rtl="0" algn="l">
              <a:spcBef>
                <a:spcPts val="64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Many others...</a:t>
            </a:r>
            <a:endParaRPr sz="2600"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125" y="998793"/>
            <a:ext cx="1902976" cy="157408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5282225" y="2395800"/>
            <a:ext cx="378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Img source: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https://www.nwoods.com/products/goxam/layout.html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587" y="2825925"/>
            <a:ext cx="1771444" cy="16754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4137000" y="4537575"/>
            <a:ext cx="4857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Img source: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https://bl.ocks.org/steveharoz/8c3e2524079a8c440df60c1ab72b5d03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Force-Directed Layout</a:t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457200" y="1116244"/>
            <a:ext cx="8490900" cy="3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64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Assigns forces on the nodes and edges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Spring-like forces </a:t>
            </a:r>
            <a:r>
              <a:rPr i="1" lang="en-US" sz="2300"/>
              <a:t>attract</a:t>
            </a:r>
            <a:r>
              <a:rPr lang="en-US" sz="2300"/>
              <a:t> connected nodes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i="1" lang="en-US" sz="2300"/>
              <a:t>Repulsion</a:t>
            </a:r>
            <a:r>
              <a:rPr lang="en-US" sz="2300"/>
              <a:t> forces (like electrically charged particles) separate pairs of nodes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In equilibrium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edges tend to have uniform length (because of the spring forces)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–"/>
            </a:pPr>
            <a:r>
              <a:rPr lang="en-US" sz="1900"/>
              <a:t>nodes that are not connected by an edge tend to be drawn further apart (because of the electrical repulsion)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Gravity can be added to pull nodes toward a certain location (to prevent disconnected nodes from flying off)</a:t>
            </a:r>
            <a:endParaRPr sz="2300"/>
          </a:p>
        </p:txBody>
      </p:sp>
      <p:sp>
        <p:nvSpPr>
          <p:cNvPr id="216" name="Google Shape;216;p26"/>
          <p:cNvSpPr txBox="1"/>
          <p:nvPr/>
        </p:nvSpPr>
        <p:spPr>
          <a:xfrm>
            <a:off x="117825" y="4594756"/>
            <a:ext cx="45066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Force-directed graph drawing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(Wikipedia)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ctrTitle"/>
          </p:nvPr>
        </p:nvSpPr>
        <p:spPr>
          <a:xfrm>
            <a:off x="685800" y="395663"/>
            <a:ext cx="77724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Science: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Visualizing Social Networks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(Part 2 - Graph Creation Software)</a:t>
            </a:r>
            <a:endParaRPr b="1"/>
          </a:p>
        </p:txBody>
      </p:sp>
      <p:sp>
        <p:nvSpPr>
          <p:cNvPr id="223" name="Google Shape;223;p27"/>
          <p:cNvSpPr txBox="1"/>
          <p:nvPr/>
        </p:nvSpPr>
        <p:spPr>
          <a:xfrm>
            <a:off x="1371600" y="2394300"/>
            <a:ext cx="6400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800100" y="4576765"/>
            <a:ext cx="7543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i="0" lang="en-US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3.0 Unported License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tive Commons License" id="225" name="Google Shape;2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900" y="4381500"/>
            <a:ext cx="628650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255400" y="3936588"/>
            <a:ext cx="87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Permission has been granted to use these slides from Frank McCown, Michael L. Nelson, Alexander Nwala, Michele C. Weigle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Graph Creation Software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457200" y="1200150"/>
            <a:ext cx="8229600" cy="3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good commercial products available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we only cover free, open-source software</a:t>
            </a:r>
            <a:endParaRPr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no means exhaustive</a:t>
            </a:r>
            <a:endParaRPr/>
          </a:p>
        </p:txBody>
      </p: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Stand-Alone Software</a:t>
            </a:r>
            <a:endParaRPr/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457200" y="1238875"/>
            <a:ext cx="8482800" cy="3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Gephi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/>
              <a:t>Interactive visualization and exploration platform </a:t>
            </a:r>
            <a:endParaRPr sz="2500"/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3238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Graphviz</a:t>
            </a:r>
            <a:endParaRPr sz="2900"/>
          </a:p>
          <a:p>
            <a:pPr indent="-26670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libraries from other programming languages use it</a:t>
            </a:r>
            <a:endParaRPr sz="2500"/>
          </a:p>
          <a:p>
            <a:pPr indent="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29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NodeXL</a:t>
            </a:r>
            <a:endParaRPr sz="2700"/>
          </a:p>
          <a:p>
            <a:pPr indent="-26670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</a:pPr>
            <a:r>
              <a:rPr lang="en-US" sz="2500"/>
              <a:t>Microsoft</a:t>
            </a: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Excel template</a:t>
            </a:r>
            <a:endParaRPr sz="2500"/>
          </a:p>
        </p:txBody>
      </p:sp>
      <p:sp>
        <p:nvSpPr>
          <p:cNvPr id="240" name="Google Shape;240;p29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200" y="65419"/>
            <a:ext cx="5682938" cy="476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/>
        </p:nvSpPr>
        <p:spPr>
          <a:xfrm>
            <a:off x="6702550" y="4210657"/>
            <a:ext cx="2314500" cy="58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Gephi - The Open Graph Viz Platform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/>
          </a:p>
        </p:txBody>
      </p:sp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101" y="98813"/>
            <a:ext cx="5437818" cy="468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5060275" y="4509850"/>
            <a:ext cx="4007400" cy="32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Graphviz - Graph Visualization Software</a:t>
            </a:r>
            <a:endParaRPr sz="1800"/>
          </a:p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ll_infographics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101" y="57150"/>
            <a:ext cx="1258331" cy="47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2205350" y="4438275"/>
            <a:ext cx="3695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Tall Infographics</a:t>
            </a:r>
            <a:r>
              <a:rPr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(xkc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comic)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2115050" y="2009275"/>
            <a:ext cx="40257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Calibri"/>
                <a:ea typeface="Calibri"/>
                <a:cs typeface="Calibri"/>
                <a:sym typeface="Calibri"/>
              </a:rPr>
              <a:t>'Big Data' doesn't just mean increasing the font size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050" y="122006"/>
            <a:ext cx="5532732" cy="464362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6403375" y="4313500"/>
            <a:ext cx="1346700" cy="40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NodeXL </a:t>
            </a:r>
            <a:endParaRPr sz="1800"/>
          </a:p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Gephi Example</a:t>
            </a: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57750" y="773606"/>
            <a:ext cx="55137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Download data file from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Gephi Datasets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488" y="1131206"/>
            <a:ext cx="3745030" cy="37387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p33"/>
          <p:cNvSpPr/>
          <p:nvPr/>
        </p:nvSpPr>
        <p:spPr>
          <a:xfrm>
            <a:off x="1531975" y="4323756"/>
            <a:ext cx="1407300" cy="3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4">
            <a:alphaModFix/>
          </a:blip>
          <a:srcRect b="5167" l="7909" r="29014" t="87506"/>
          <a:stretch/>
        </p:blipFill>
        <p:spPr>
          <a:xfrm>
            <a:off x="237975" y="2936025"/>
            <a:ext cx="7701700" cy="893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karate.gml</a:t>
            </a:r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525" y="941309"/>
            <a:ext cx="6276944" cy="385167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 the layout</a:t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188" y="962515"/>
            <a:ext cx="6269625" cy="385167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67150" y="2690256"/>
            <a:ext cx="1407300" cy="30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Hover to explore connections</a:t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500" y="977259"/>
            <a:ext cx="4602998" cy="385167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 the data - nodes</a:t>
            </a:r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175" y="980309"/>
            <a:ext cx="5569658" cy="38516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3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37"/>
          <p:cNvSpPr/>
          <p:nvPr/>
        </p:nvSpPr>
        <p:spPr>
          <a:xfrm>
            <a:off x="2343700" y="980300"/>
            <a:ext cx="870000" cy="273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/>
          <p:nvPr/>
        </p:nvSpPr>
        <p:spPr>
          <a:xfrm>
            <a:off x="1679350" y="1331650"/>
            <a:ext cx="424800" cy="22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 the data - edges</a:t>
            </a:r>
            <a:endParaRPr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800" y="971822"/>
            <a:ext cx="5586395" cy="38516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2343700" y="980300"/>
            <a:ext cx="870000" cy="273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/>
          <p:nvPr/>
        </p:nvSpPr>
        <p:spPr>
          <a:xfrm>
            <a:off x="1874650" y="1331650"/>
            <a:ext cx="424800" cy="225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Libraries</a:t>
            </a:r>
            <a:endParaRPr/>
          </a:p>
        </p:txBody>
      </p:sp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457200" y="1200150"/>
            <a:ext cx="82296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NetworkX</a:t>
            </a: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creating and manipulating graphs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en-US" sz="2600"/>
              <a:t>u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 Matplotlib or Graphviz for displaying graphs</a:t>
            </a:r>
            <a:endParaRPr/>
          </a:p>
          <a:p>
            <a:pPr indent="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igraph</a:t>
            </a: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creating, manipulating, and displaying graphs</a:t>
            </a:r>
            <a:endParaRPr/>
          </a:p>
          <a:p>
            <a:pPr indent="-1524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3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9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NetworkX</a:t>
            </a:r>
            <a:endParaRPr/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988" y="950184"/>
            <a:ext cx="4376024" cy="385167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40"/>
          <p:cNvSpPr txBox="1"/>
          <p:nvPr/>
        </p:nvSpPr>
        <p:spPr>
          <a:xfrm>
            <a:off x="83850" y="4308078"/>
            <a:ext cx="7253100" cy="56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Tutorials, Documentation at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Software for Complex Networks — NetworkX 2.5 documentation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Additional examples at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NETWORK CHART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0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lang="en-US"/>
              <a:t>graph-python</a:t>
            </a:r>
            <a:endParaRPr/>
          </a:p>
        </p:txBody>
      </p:sp>
      <p:sp>
        <p:nvSpPr>
          <p:cNvPr id="340" name="Google Shape;340;p41"/>
          <p:cNvSpPr txBox="1"/>
          <p:nvPr/>
        </p:nvSpPr>
        <p:spPr>
          <a:xfrm>
            <a:off x="119350" y="4547494"/>
            <a:ext cx="7253100" cy="28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Tutorials, Documentation at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python-igraph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676" y="971830"/>
            <a:ext cx="4168656" cy="357566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608475" y="4594556"/>
            <a:ext cx="7543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Moviegalaxies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(Top Gun)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425" y="173300"/>
            <a:ext cx="4349976" cy="43553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5">
            <a:alphaModFix/>
          </a:blip>
          <a:srcRect b="45610" l="31721" r="33127" t="0"/>
          <a:stretch/>
        </p:blipFill>
        <p:spPr>
          <a:xfrm>
            <a:off x="5190900" y="297100"/>
            <a:ext cx="1910800" cy="2940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101050" y="205969"/>
            <a:ext cx="8905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NetworkX Examples in Google Colab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25" y="1063370"/>
            <a:ext cx="3375844" cy="366564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4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JavaScript Graphing Libraries</a:t>
            </a:r>
            <a:endParaRPr/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457200" y="1063219"/>
            <a:ext cx="8229600" cy="3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D3.js</a:t>
            </a:r>
            <a:endParaRPr sz="2800"/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en-US" sz="2400"/>
              <a:t>library for all types of visualization, also has higher-level APIs (Vega, Vega-Lite)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u="sng">
                <a:solidFill>
                  <a:schemeClr val="hlink"/>
                </a:solidFill>
                <a:hlinkClick r:id="rId4"/>
              </a:rPr>
              <a:t>Arbor.js</a:t>
            </a:r>
            <a:endParaRPr sz="2500"/>
          </a:p>
          <a:p>
            <a:pPr indent="-24130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/>
              <a:t>library for graph visualization using jQuery, uses HTML canvas, so it won’t work in older browsers.</a:t>
            </a:r>
            <a:endParaRPr sz="3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u="sng">
                <a:solidFill>
                  <a:schemeClr val="hlink"/>
                </a:solidFill>
                <a:hlinkClick r:id="rId5"/>
              </a:rPr>
              <a:t>Cytoscape.js</a:t>
            </a:r>
            <a:endParaRPr sz="2500"/>
          </a:p>
          <a:p>
            <a:pPr indent="-24130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/>
              <a:t>library for graph theory analysis and visualization.</a:t>
            </a:r>
            <a:endParaRPr sz="300"/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u="sng">
                <a:solidFill>
                  <a:schemeClr val="hlink"/>
                </a:solidFill>
                <a:hlinkClick r:id="rId6"/>
              </a:rPr>
              <a:t>Sigma.js</a:t>
            </a:r>
            <a:endParaRPr sz="2500"/>
          </a:p>
          <a:p>
            <a:pPr indent="-24130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</a:pPr>
            <a:r>
              <a:rPr lang="en-US" sz="2100"/>
              <a:t>lightweight library for graph visualization, also uses HTML canvas </a:t>
            </a:r>
            <a:endParaRPr sz="2400"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3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50" y="113331"/>
            <a:ext cx="6030224" cy="475631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" name="Google Shape;363;p44"/>
          <p:cNvSpPr txBox="1"/>
          <p:nvPr/>
        </p:nvSpPr>
        <p:spPr>
          <a:xfrm>
            <a:off x="6753250" y="4346029"/>
            <a:ext cx="2003100" cy="47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D3.js - Data-Driven Documents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4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25" y="61594"/>
            <a:ext cx="5854931" cy="47841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1" name="Google Shape;371;p45"/>
          <p:cNvSpPr txBox="1"/>
          <p:nvPr/>
        </p:nvSpPr>
        <p:spPr>
          <a:xfrm>
            <a:off x="6524275" y="4388563"/>
            <a:ext cx="2040900" cy="38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arbor.js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5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75" y="71063"/>
            <a:ext cx="6346405" cy="471138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46"/>
          <p:cNvSpPr txBox="1"/>
          <p:nvPr/>
        </p:nvSpPr>
        <p:spPr>
          <a:xfrm>
            <a:off x="6435600" y="4385856"/>
            <a:ext cx="2632200" cy="39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Cytoscape.js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/>
          </a:p>
        </p:txBody>
      </p:sp>
      <p:sp>
        <p:nvSpPr>
          <p:cNvPr id="380" name="Google Shape;380;p4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00"/>
            <a:ext cx="6629400" cy="456810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7" name="Google Shape;387;p47"/>
          <p:cNvSpPr txBox="1"/>
          <p:nvPr/>
        </p:nvSpPr>
        <p:spPr>
          <a:xfrm>
            <a:off x="6879075" y="4285788"/>
            <a:ext cx="2025600" cy="39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Sigma js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>
            <p:ph type="ctrTitle"/>
          </p:nvPr>
        </p:nvSpPr>
        <p:spPr>
          <a:xfrm>
            <a:off x="685800" y="395663"/>
            <a:ext cx="77724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Science: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Visualizing Social Networks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(Part 3 - D3 Node-Link Walkthrough)</a:t>
            </a:r>
            <a:endParaRPr b="1"/>
          </a:p>
        </p:txBody>
      </p:sp>
      <p:sp>
        <p:nvSpPr>
          <p:cNvPr id="394" name="Google Shape;394;p48"/>
          <p:cNvSpPr txBox="1"/>
          <p:nvPr/>
        </p:nvSpPr>
        <p:spPr>
          <a:xfrm>
            <a:off x="1371600" y="2394300"/>
            <a:ext cx="6400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8"/>
          <p:cNvSpPr txBox="1"/>
          <p:nvPr/>
        </p:nvSpPr>
        <p:spPr>
          <a:xfrm>
            <a:off x="800100" y="4576765"/>
            <a:ext cx="75438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i="0" lang="en-US" sz="15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 3.0 Unported License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tive Commons License" id="396" name="Google Shape;39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2900" y="4381500"/>
            <a:ext cx="628650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 txBox="1"/>
          <p:nvPr/>
        </p:nvSpPr>
        <p:spPr>
          <a:xfrm>
            <a:off x="255400" y="3936588"/>
            <a:ext cx="8781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Permission has been granted to use these slides from Frank McCown, Michael L. Nelson, Alexander Nwala, Michele C. Weigle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Force-Directed Layouts in D3</a:t>
            </a:r>
            <a:endParaRPr/>
          </a:p>
        </p:txBody>
      </p:sp>
      <p:sp>
        <p:nvSpPr>
          <p:cNvPr id="404" name="Google Shape;404;p49"/>
          <p:cNvSpPr txBox="1"/>
          <p:nvPr>
            <p:ph idx="1" type="body"/>
          </p:nvPr>
        </p:nvSpPr>
        <p:spPr>
          <a:xfrm>
            <a:off x="457200" y="936188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Centering - attracts every node to a specific position</a:t>
            </a:r>
            <a:endParaRPr sz="22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Collision - consider nodes as circles with radius and try to avoid overlapping</a:t>
            </a:r>
            <a:endParaRPr sz="22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Links - pushes linked nodes together, according to a link distance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Many-Body - apply general attraction (if positive) or repulsion (if negative) between nodes</a:t>
            </a:r>
            <a:endParaRPr sz="22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Positioning - push each node towards a desired position</a:t>
            </a:r>
            <a:endParaRPr sz="2200"/>
          </a:p>
        </p:txBody>
      </p:sp>
      <p:sp>
        <p:nvSpPr>
          <p:cNvPr id="405" name="Google Shape;405;p49"/>
          <p:cNvSpPr txBox="1"/>
          <p:nvPr/>
        </p:nvSpPr>
        <p:spPr>
          <a:xfrm>
            <a:off x="2256975" y="2699681"/>
            <a:ext cx="3969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.force("link", d3.forceLink())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1513125" y="1281825"/>
            <a:ext cx="3846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.force("center", d3.forceCenter())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4105400" y="3523388"/>
            <a:ext cx="3846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.force("charge", d3.forceManyBody())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08" name="Google Shape;408;p49"/>
          <p:cNvSpPr txBox="1"/>
          <p:nvPr/>
        </p:nvSpPr>
        <p:spPr>
          <a:xfrm>
            <a:off x="4463225" y="4234538"/>
            <a:ext cx="3273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 .force("x", d3.forceX())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 .force("y", d3.forceY())</a:t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49"/>
          <p:cNvSpPr txBox="1"/>
          <p:nvPr/>
        </p:nvSpPr>
        <p:spPr>
          <a:xfrm>
            <a:off x="3835400" y="1875956"/>
            <a:ext cx="3969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.force('collision', d3.forceCollide())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10" name="Google Shape;410;p49"/>
          <p:cNvSpPr txBox="1"/>
          <p:nvPr/>
        </p:nvSpPr>
        <p:spPr>
          <a:xfrm>
            <a:off x="66925" y="4456575"/>
            <a:ext cx="3510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Network Graph | the D3 Graph Gallery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d3/d3-force: Force-directed graph layout.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9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D3 Node-Link References</a:t>
            </a:r>
            <a:endParaRPr/>
          </a:p>
        </p:txBody>
      </p:sp>
      <p:sp>
        <p:nvSpPr>
          <p:cNvPr id="418" name="Google Shape;418;p50"/>
          <p:cNvSpPr txBox="1"/>
          <p:nvPr>
            <p:ph idx="1" type="body"/>
          </p:nvPr>
        </p:nvSpPr>
        <p:spPr>
          <a:xfrm>
            <a:off x="457200" y="1200150"/>
            <a:ext cx="8505300" cy="3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Intro to Forced Layouts</a:t>
            </a:r>
            <a:endParaRPr sz="2200"/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Interactive &amp; Dynamic Force-Directed Graphs with D3</a:t>
            </a:r>
            <a:r>
              <a:rPr lang="en-US" sz="2800"/>
              <a:t>, 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i="1" lang="en-US"/>
              <a:t>uses d3.v4 so some calls may be different than d3.v5</a:t>
            </a:r>
            <a:endParaRPr sz="2200"/>
          </a:p>
        </p:txBody>
      </p:sp>
      <p:sp>
        <p:nvSpPr>
          <p:cNvPr id="419" name="Google Shape;419;p50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6" name="Google Shape;4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350" y="106424"/>
            <a:ext cx="5511500" cy="468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1"/>
          <p:cNvSpPr txBox="1"/>
          <p:nvPr/>
        </p:nvSpPr>
        <p:spPr>
          <a:xfrm>
            <a:off x="3823450" y="3780375"/>
            <a:ext cx="53637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Scott Murray's </a:t>
            </a:r>
            <a:r>
              <a:rPr i="1"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Interactive Data Visualization for the Web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2nd Ed.,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Ch. 13 Layouts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00" y="134150"/>
            <a:ext cx="6000750" cy="4302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125000" y="4497400"/>
            <a:ext cx="5011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Graphs of Wikipedia: Influential Thinkers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scartes.png" id="113" name="Google Shape;113;p16"/>
          <p:cNvPicPr preferRelativeResize="0"/>
          <p:nvPr/>
        </p:nvPicPr>
        <p:blipFill rotWithShape="1">
          <a:blip r:embed="rId5">
            <a:alphaModFix/>
          </a:blip>
          <a:srcRect b="0" l="70358" r="1411" t="9567"/>
          <a:stretch/>
        </p:blipFill>
        <p:spPr>
          <a:xfrm>
            <a:off x="6865225" y="373650"/>
            <a:ext cx="1806874" cy="41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6865225" y="2512300"/>
            <a:ext cx="1750800" cy="161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6429325" y="4540000"/>
            <a:ext cx="2622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René Descartes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(Wikipedia)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4" name="Google Shape;4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763" y="0"/>
            <a:ext cx="5044471" cy="48387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Reading on D3</a:t>
            </a:r>
            <a:endParaRPr/>
          </a:p>
        </p:txBody>
      </p:sp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457200" y="1200150"/>
            <a:ext cx="8229600" cy="3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2700" u="sng">
                <a:solidFill>
                  <a:schemeClr val="hlink"/>
                </a:solidFill>
                <a:hlinkClick r:id="rId3"/>
              </a:rPr>
              <a:t>D3 Intro</a:t>
            </a:r>
            <a:r>
              <a:rPr lang="en-US" sz="2700"/>
              <a:t> </a:t>
            </a:r>
            <a:endParaRPr sz="15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2700"/>
              <a:t>Mike Bostock's D3 examples</a:t>
            </a:r>
            <a:endParaRPr sz="2700"/>
          </a:p>
          <a:p>
            <a:pPr indent="-2730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700" u="sng">
                <a:solidFill>
                  <a:schemeClr val="hlink"/>
                </a:solidFill>
                <a:hlinkClick r:id="rId4"/>
              </a:rPr>
              <a:t>at bl.ocks.org</a:t>
            </a:r>
            <a:endParaRPr sz="2700"/>
          </a:p>
          <a:p>
            <a:pPr indent="-2730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700" u="sng">
                <a:solidFill>
                  <a:schemeClr val="hlink"/>
                </a:solidFill>
                <a:hlinkClick r:id="rId5"/>
              </a:rPr>
              <a:t>at observablehq.com</a:t>
            </a:r>
            <a:endParaRPr sz="2700"/>
          </a:p>
          <a:p>
            <a:pPr indent="-273050" lvl="1" marL="742950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700" u="sng">
                <a:solidFill>
                  <a:schemeClr val="hlink"/>
                </a:solidFill>
                <a:hlinkClick r:id="rId6"/>
              </a:rPr>
              <a:t>d3 gallery</a:t>
            </a:r>
            <a:endParaRPr sz="15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3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449" name="Google Shape;449;p54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54"/>
          <p:cNvSpPr txBox="1"/>
          <p:nvPr>
            <p:ph idx="1" type="body"/>
          </p:nvPr>
        </p:nvSpPr>
        <p:spPr>
          <a:xfrm>
            <a:off x="257950" y="1007344"/>
            <a:ext cx="8708100" cy="38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64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List five network data formats.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Describe a circular graph layout.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Describe a force-directed graph layout, including the effect of the forces on the edges and nodes.</a:t>
            </a:r>
            <a:endParaRPr sz="3300"/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Use a Python library to generate a node-link diagram of Zachary’s Karate Club.</a:t>
            </a:r>
            <a:endParaRPr sz="3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/>
        </p:nvSpPr>
        <p:spPr>
          <a:xfrm>
            <a:off x="0" y="4478925"/>
            <a:ext cx="9144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Kate Starbird,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“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Information Wars: A Window into the Alternative Media Ecosystem”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225" y="48000"/>
            <a:ext cx="4808156" cy="413105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6260725" y="48000"/>
            <a:ext cx="28050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weets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about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shooting events that also contained terms such as “false flag”, “hoax”, and “crisis actor”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Node - domain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Edge - if the same Twitter account posted tweets citing the two domains (in separate tweets)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6934200" y="4869656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0" y="3986075"/>
            <a:ext cx="91440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</a:rPr>
              <a:t>Figure 1. Domain Network Graph, Colored by Media Type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</a:rPr>
              <a:t>Purple = mainstream media; Aqua = alternative media; Red = government controlled media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 Visualization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457200" y="1200150"/>
            <a:ext cx="8229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9530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AutoNum type="arabicPeriod"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 the </a:t>
            </a:r>
            <a:r>
              <a:rPr b="1" lang="en-US" sz="2700" u="none" cap="none" strike="noStrike">
                <a:solidFill>
                  <a:schemeClr val="dk1"/>
                </a:solidFill>
              </a:rPr>
              <a:t>data</a:t>
            </a:r>
            <a:endParaRPr b="1" sz="2900"/>
          </a:p>
          <a:p>
            <a:pPr indent="-495300" lvl="0" marL="514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AutoNum type="arabicPeriod"/>
            </a:pPr>
            <a:r>
              <a:rPr lang="en-US" sz="2700"/>
              <a:t>Convert</a:t>
            </a: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into </a:t>
            </a:r>
            <a:r>
              <a:rPr b="1" i="0" lang="en-US" sz="2700" u="none" cap="none" strike="noStrike">
                <a:solidFill>
                  <a:schemeClr val="dk1"/>
                </a:solidFill>
              </a:rPr>
              <a:t>format</a:t>
            </a: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appropriate for importing</a:t>
            </a:r>
            <a:endParaRPr sz="2900"/>
          </a:p>
          <a:p>
            <a:pPr indent="-495300" lvl="0" marL="514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AutoNum type="arabicPeriod"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into visualization </a:t>
            </a:r>
            <a:r>
              <a:rPr b="1" i="0" lang="en-US" sz="2700" u="none" cap="none" strike="noStrike">
                <a:solidFill>
                  <a:schemeClr val="dk1"/>
                </a:solidFill>
              </a:rPr>
              <a:t>software</a:t>
            </a:r>
            <a:endParaRPr b="1" sz="2900"/>
          </a:p>
          <a:p>
            <a:pPr indent="-495300" lvl="0" marL="514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AutoNum type="arabicPeriod"/>
            </a:pPr>
            <a:r>
              <a:rPr lang="en-US" sz="2700"/>
              <a:t>Choose a </a:t>
            </a:r>
            <a:r>
              <a:rPr b="1" lang="en-US" sz="2700"/>
              <a:t>layout</a:t>
            </a:r>
            <a:endParaRPr b="1" sz="2700"/>
          </a:p>
          <a:p>
            <a:pPr indent="-495300" lvl="0" marL="514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AutoNum type="arabicPeriod"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Tinker, tinker, tinker</a:t>
            </a:r>
            <a:endParaRPr sz="2900"/>
          </a:p>
          <a:p>
            <a:pPr indent="-495300" lvl="0" marL="5143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AutoNum type="arabicPeriod"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Wow your friends and family</a:t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2900"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Data Formats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78825" y="4555275"/>
            <a:ext cx="54921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Supported Graph Formats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(gephi.org)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400" y="1181429"/>
            <a:ext cx="4775194" cy="316833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2243450" y="3040275"/>
            <a:ext cx="10521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2243450" y="3225975"/>
            <a:ext cx="10521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2243450" y="3411675"/>
            <a:ext cx="10521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2243450" y="2668875"/>
            <a:ext cx="10521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GEXF</a:t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140950" y="4617075"/>
            <a:ext cx="54921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GEXF File Format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457200" y="1200150"/>
            <a:ext cx="8229600" cy="12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200"/>
              <a:t>GEXF (Graph Exchange XML Format) is a language for describing complex networks structures, their associated data and dynamics. Started in 2007 at Gephi.</a:t>
            </a:r>
            <a:endParaRPr sz="2200"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213" y="2515281"/>
            <a:ext cx="5465572" cy="2198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GML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78800" y="4555675"/>
            <a:ext cx="54921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GML Format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457200" y="1200150"/>
            <a:ext cx="3829500" cy="32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GML (Graph Modeling Language) is a text file format supporting network data with a very easy syntax. 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It is used by Graphlet, Pajek, yEd, LEDA and NetworkX.</a:t>
            </a:r>
            <a:endParaRPr sz="2400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400" y="611212"/>
            <a:ext cx="1923732" cy="420984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6926950" y="4869675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